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7" r:id="rId5"/>
    <p:sldId id="266" r:id="rId6"/>
    <p:sldId id="257" r:id="rId7"/>
    <p:sldId id="258" r:id="rId8"/>
    <p:sldId id="259" r:id="rId9"/>
    <p:sldId id="268" r:id="rId10"/>
    <p:sldId id="260" r:id="rId11"/>
    <p:sldId id="262" r:id="rId12"/>
    <p:sldId id="261" r:id="rId13"/>
    <p:sldId id="263" r:id="rId14"/>
    <p:sldId id="270" r:id="rId15"/>
    <p:sldId id="271" r:id="rId16"/>
    <p:sldId id="272" r:id="rId17"/>
    <p:sldId id="273" r:id="rId18"/>
  </p:sldIdLst>
  <p:sldSz cx="9144000" cy="6858000" type="screen4x3"/>
  <p:notesSz cx="6781800" cy="9926638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143740"/>
    <a:srgbClr val="009999"/>
    <a:srgbClr val="006666"/>
    <a:srgbClr val="142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12347-2559-444F-BD91-11F7E6EA902C}" type="datetimeFigureOut">
              <a:rPr lang="es-AR" smtClean="0"/>
              <a:pPr/>
              <a:t>20/10/2014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E722-7813-428D-B1D1-ECC3C6915EC5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jpeg"/><Relationship Id="rId7" Type="http://schemas.openxmlformats.org/officeDocument/2006/relationships/image" Target="../media/image35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jpeg"/><Relationship Id="rId5" Type="http://schemas.openxmlformats.org/officeDocument/2006/relationships/hyperlink" Target="http://www.google.com.ar/url?url=http://www.sanmartinadiario.com.ar/rss/5321-talleres-y-actividades-de-la-secretaria-de-ambiente-de-nacion-para-escuelas-rurales.html&amp;rct=j&amp;frm=1&amp;q=&amp;esrc=s&amp;sa=U&amp;ei=Cyw9VNLeC4v1oATy_oDICg&amp;ved=0CCIQ9QEwBw&amp;usg=AFQjCNG4s06I70ehc8Z6Q13HLRq93vw72g" TargetMode="External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ar/url?url=http://www.expoknews.com/los-12-autos-mas-ecologicos/&amp;rct=j&amp;frm=1&amp;q=&amp;esrc=s&amp;sa=U&amp;ei=jkI9VPS1F83FggSh1ICwAg&amp;ved=0CDoQ9QEwEzgU&amp;usg=AFQjCNEFKfbT4ejOS2OxX3Zz_ruTdAHmLQ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www.elorden.com/eocp_restore/wp-content/uploads/2013/06/opds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hyperlink" Target="http://www.reformas-y-rehabilitaciones.es/blog/wp-content/uploads/2012/10/acero-para-estructuras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jpeg"/><Relationship Id="rId4" Type="http://schemas.openxmlformats.org/officeDocument/2006/relationships/hyperlink" Target="http://www.google.com.ar/url?url=http://elenfoquedepilu.blogspot.com/2011/04/el-pantano-de-lechago.html&amp;rct=j&amp;frm=1&amp;q=&amp;esrc=s&amp;sa=U&amp;ei=EEU9VI7DKI2TgwTX0YFY&amp;ved=0CCgQ9QEwCg&amp;usg=AFQjCNGkako3Y7VylJlTuS-6CdFz0i9P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ogoCI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68778"/>
            <a:ext cx="2857520" cy="717016"/>
          </a:xfrm>
          <a:prstGeom prst="rect">
            <a:avLst/>
          </a:prstGeom>
        </p:spPr>
      </p:pic>
      <p:pic>
        <p:nvPicPr>
          <p:cNvPr id="5" name="4 Imagen" descr="congreso_riesgo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32"/>
            <a:ext cx="9144032" cy="2714644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61916" y="6509587"/>
            <a:ext cx="8582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>
                <a:solidFill>
                  <a:srgbClr val="006666"/>
                </a:solidFill>
                <a:latin typeface="Tw Cen MT" pitchFamily="34" charset="0"/>
              </a:rPr>
              <a:t>bibiloni@estudiodelaplaza.com.ar	      www.estudiodelaplaza.com.ar 		Homero Máximo Bibiloni</a:t>
            </a:r>
          </a:p>
        </p:txBody>
      </p:sp>
      <p:pic>
        <p:nvPicPr>
          <p:cNvPr id="7" name="6 Imagen" descr="logo_fac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15140" y="6548361"/>
            <a:ext cx="236098" cy="238225"/>
          </a:xfrm>
          <a:prstGeom prst="rect">
            <a:avLst/>
          </a:prstGeom>
        </p:spPr>
      </p:pic>
      <p:pic>
        <p:nvPicPr>
          <p:cNvPr id="8" name="7 Imagen" descr="logo_mai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295" y="6552111"/>
            <a:ext cx="235177" cy="234475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0" y="3643314"/>
            <a:ext cx="9144000" cy="2708434"/>
          </a:xfrm>
          <a:prstGeom prst="rect">
            <a:avLst/>
          </a:prstGeom>
          <a:solidFill>
            <a:srgbClr val="142E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AR" sz="2800" dirty="0">
                <a:solidFill>
                  <a:srgbClr val="008080"/>
                </a:solidFill>
                <a:latin typeface="Tw Cen MT" pitchFamily="34" charset="0"/>
                <a:cs typeface="Calibri" pitchFamily="34" charset="0"/>
              </a:rPr>
              <a:t>Panel Gestión Ambiental</a:t>
            </a:r>
            <a:r>
              <a:rPr lang="es-AR" sz="2800" dirty="0" smtClean="0">
                <a:solidFill>
                  <a:srgbClr val="008080"/>
                </a:solidFill>
                <a:latin typeface="Tw Cen MT" pitchFamily="34" charset="0"/>
                <a:cs typeface="Calibri" pitchFamily="34" charset="0"/>
              </a:rPr>
              <a:t>:</a:t>
            </a:r>
          </a:p>
          <a:p>
            <a:pPr algn="ctr"/>
            <a:endParaRPr lang="es-AR" sz="1000" dirty="0">
              <a:latin typeface="Arial Rounded MT Bold" pitchFamily="34" charset="0"/>
            </a:endParaRPr>
          </a:p>
          <a:p>
            <a:pPr algn="ctr"/>
            <a:r>
              <a:rPr lang="es-AR" sz="3200" dirty="0">
                <a:latin typeface="Tw Cen MT" pitchFamily="34" charset="0"/>
              </a:rPr>
              <a:t>“Demanda pública ambiental: </a:t>
            </a:r>
            <a:endParaRPr lang="es-AR" sz="3200" dirty="0" smtClean="0">
              <a:latin typeface="Tw Cen MT" pitchFamily="34" charset="0"/>
            </a:endParaRPr>
          </a:p>
          <a:p>
            <a:pPr algn="ctr"/>
            <a:r>
              <a:rPr lang="es-AR" sz="3200" dirty="0" smtClean="0">
                <a:latin typeface="Tw Cen MT" pitchFamily="34" charset="0"/>
              </a:rPr>
              <a:t>su </a:t>
            </a:r>
            <a:r>
              <a:rPr lang="es-AR" sz="3200" dirty="0">
                <a:latin typeface="Tw Cen MT" pitchFamily="34" charset="0"/>
              </a:rPr>
              <a:t>articulación </a:t>
            </a:r>
            <a:r>
              <a:rPr lang="es-AR" sz="3200" dirty="0" smtClean="0">
                <a:latin typeface="Tw Cen MT" pitchFamily="34" charset="0"/>
              </a:rPr>
              <a:t>con </a:t>
            </a:r>
            <a:r>
              <a:rPr lang="es-AR" sz="3200" dirty="0">
                <a:latin typeface="Tw Cen MT" pitchFamily="34" charset="0"/>
              </a:rPr>
              <a:t>el sistema universitario</a:t>
            </a:r>
            <a:r>
              <a:rPr lang="es-AR" sz="3200" dirty="0" smtClean="0">
                <a:latin typeface="Tw Cen MT" pitchFamily="34" charset="0"/>
              </a:rPr>
              <a:t>”</a:t>
            </a:r>
          </a:p>
          <a:p>
            <a:pPr algn="ctr"/>
            <a:endParaRPr lang="es-AR" sz="1200" dirty="0">
              <a:latin typeface="Arial Rounded MT Bold" pitchFamily="34" charset="0"/>
            </a:endParaRPr>
          </a:p>
          <a:p>
            <a:pPr algn="ctr"/>
            <a:r>
              <a:rPr lang="es-AR" sz="2000" dirty="0">
                <a:solidFill>
                  <a:srgbClr val="009999"/>
                </a:solidFill>
                <a:latin typeface="Tw Cen MT" pitchFamily="34" charset="0"/>
              </a:rPr>
              <a:t>Dr. Homero </a:t>
            </a:r>
            <a:r>
              <a:rPr lang="es-AR" sz="2000" dirty="0" smtClean="0">
                <a:solidFill>
                  <a:srgbClr val="009999"/>
                </a:solidFill>
                <a:latin typeface="Tw Cen MT" pitchFamily="34" charset="0"/>
              </a:rPr>
              <a:t>M. Bibiloni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 smtClean="0">
                <a:solidFill>
                  <a:srgbClr val="008080"/>
                </a:solidFill>
                <a:latin typeface="Tw Cen MT" pitchFamily="34" charset="0"/>
                <a:cs typeface="Times New Roman" pitchFamily="18" charset="0"/>
              </a:rPr>
              <a:t>Director  Especialización en  Derecho Ambiental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dirty="0" smtClean="0">
                <a:solidFill>
                  <a:srgbClr val="008080"/>
                </a:solidFill>
                <a:latin typeface="Tw Cen MT" pitchFamily="34" charset="0"/>
                <a:cs typeface="Times New Roman" pitchFamily="18" charset="0"/>
              </a:rPr>
              <a:t>Facultad de Ciencias Jurídicas y Sociales de la UNLP</a:t>
            </a:r>
            <a:endParaRPr lang="es-AR" sz="2000" dirty="0">
              <a:solidFill>
                <a:srgbClr val="009999"/>
              </a:solidFill>
              <a:latin typeface="Tw Cen M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7.- ESTRATEGIA DE ARTICULACIÓN 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8596" y="1285860"/>
            <a:ext cx="3733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7.1.- 	LEVANTAR EL TELÉFONO </a:t>
            </a:r>
            <a:endParaRPr lang="es-AR" sz="2000" b="1" dirty="0"/>
          </a:p>
        </p:txBody>
      </p:sp>
      <p:pic>
        <p:nvPicPr>
          <p:cNvPr id="4" name="3 Imagen" descr="telefo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1214422"/>
            <a:ext cx="1377901" cy="1609759"/>
          </a:xfrm>
          <a:prstGeom prst="rect">
            <a:avLst/>
          </a:prstGeom>
        </p:spPr>
      </p:pic>
      <p:pic>
        <p:nvPicPr>
          <p:cNvPr id="5" name="4 Imagen" descr="telefono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214422"/>
            <a:ext cx="1219200" cy="159067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28596" y="3500438"/>
            <a:ext cx="2989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7.2.- 	CRUZAR LA CALLE</a:t>
            </a:r>
            <a:endParaRPr lang="es-AR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286124"/>
            <a:ext cx="285752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 descr="https://encrypted-tbn3.gstatic.com/images?q=tbn:ANd9GcQmUMMt6QZSTb7wAgslulDQPcL7xH5IL5nOgwAAOYovldJqOsvvohbnIWDF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98316" y="5143512"/>
            <a:ext cx="1962026" cy="928694"/>
          </a:xfrm>
          <a:prstGeom prst="rect">
            <a:avLst/>
          </a:prstGeom>
          <a:noFill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4857760"/>
            <a:ext cx="1485901" cy="167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643306" y="5429264"/>
            <a:ext cx="1500198" cy="650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282" y="214290"/>
            <a:ext cx="55524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7.3.- 	CONOCER  AL OTRO Y SU ORGANIZACIÓN </a:t>
            </a:r>
          </a:p>
          <a:p>
            <a:r>
              <a:rPr lang="es-ES_tradnl" sz="2000" b="1" dirty="0"/>
              <a:t>	</a:t>
            </a:r>
            <a:r>
              <a:rPr lang="es-ES_tradnl" sz="2000" b="1" dirty="0" smtClean="0"/>
              <a:t>(COMO LÍMITE DE LA IDEALIDAD)</a:t>
            </a:r>
            <a:endParaRPr lang="es-AR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4090819" cy="414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3 Imagen" descr="ORQUES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143116"/>
            <a:ext cx="4276406" cy="263879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14282" y="5643578"/>
            <a:ext cx="51121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7.4.- 	ALGUNAS SITUACIONES OBSERVADAS</a:t>
            </a:r>
            <a:endParaRPr lang="es-AR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3127717"/>
            <a:ext cx="2310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PREGUNTAS</a:t>
            </a:r>
            <a:r>
              <a:rPr lang="es-ES_tradnl" sz="2000" b="1" i="1" dirty="0" smtClean="0"/>
              <a:t> </a:t>
            </a:r>
            <a:r>
              <a:rPr lang="es-ES_tradnl" sz="2000" b="1" dirty="0" smtClean="0"/>
              <a:t>CLAVES</a:t>
            </a:r>
            <a:endParaRPr lang="es-AR" sz="2000" b="1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786050" y="4952068"/>
            <a:ext cx="58579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0363" marR="0" lvl="0" indent="-3603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Calibri" pitchFamily="34" charset="0"/>
              </a:rPr>
              <a:t>En esos tiempos no se puede..</a:t>
            </a:r>
            <a:endParaRPr kumimoji="0" lang="es-AR" sz="2000" b="0" i="1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  <a:p>
            <a:pPr marL="360363" marR="0" lvl="0" indent="-3603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s-ES" sz="2000" b="1" i="1" u="none" strike="noStrike" cap="none" normalizeH="0" baseline="0" dirty="0" smtClean="0">
                <a:ln>
                  <a:noFill/>
                </a:ln>
                <a:effectLst/>
                <a:latin typeface="+mj-lt"/>
                <a:ea typeface="Times New Roman" pitchFamily="18" charset="0"/>
                <a:cs typeface="Calibri" pitchFamily="34" charset="0"/>
              </a:rPr>
              <a:t>Déjeme que voy a ver que puedo hacer y le contestamos en … días (∞)</a:t>
            </a:r>
            <a:endParaRPr kumimoji="0" lang="es-ES" sz="2000" b="0" i="1" u="none" strike="noStrike" cap="none" normalizeH="0" baseline="0" dirty="0" smtClean="0">
              <a:ln>
                <a:noFill/>
              </a:ln>
              <a:effectLst/>
              <a:latin typeface="+mj-lt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714612" y="2841965"/>
            <a:ext cx="49292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lvl="0" indent="-539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¿Qué necesita?</a:t>
            </a:r>
            <a:endParaRPr lang="es-AR" sz="2000" i="1" dirty="0">
              <a:solidFill>
                <a:prstClr val="black"/>
              </a:solidFill>
              <a:cs typeface="Arial" pitchFamily="34" charset="0"/>
            </a:endParaRPr>
          </a:p>
          <a:p>
            <a:pPr marL="539750" lvl="0" indent="-5397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¿Cómo podemos ayudarlo?</a:t>
            </a:r>
            <a:endParaRPr lang="es-ES" sz="2000" b="1" i="1" dirty="0">
              <a:solidFill>
                <a:prstClr val="black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00100" y="1142984"/>
            <a:ext cx="64293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0" indent="-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b="1" i="1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Vengo a proponerle… </a:t>
            </a:r>
          </a:p>
          <a:p>
            <a:pPr marL="449263" lvl="0" indent="-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b="1" i="1" dirty="0" smtClean="0">
                <a:solidFill>
                  <a:prstClr val="black"/>
                </a:solidFill>
                <a:cs typeface="Calibri" pitchFamily="34" charset="0"/>
              </a:rPr>
              <a:t>H</a:t>
            </a: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icimos </a:t>
            </a:r>
            <a:r>
              <a:rPr lang="es-ES" sz="2000" b="1" i="1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un estudio que puede serle útil</a:t>
            </a: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…</a:t>
            </a:r>
          </a:p>
          <a:p>
            <a:pPr marL="449263" lvl="0" indent="-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000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	(Suena a resolver más el problema propio que el ajeno)</a:t>
            </a: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 </a:t>
            </a:r>
            <a:endParaRPr lang="es-AR" sz="2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571480"/>
            <a:ext cx="36700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smtClean="0">
                <a:ea typeface="Times New Roman" pitchFamily="18" charset="0"/>
                <a:cs typeface="Calibri" pitchFamily="34" charset="0"/>
              </a:rPr>
              <a:t>CAMBIAR EL ESQUEMA CLÁSICO </a:t>
            </a:r>
            <a:endParaRPr lang="es-AR" sz="2000" dirty="0"/>
          </a:p>
        </p:txBody>
      </p:sp>
      <p:sp>
        <p:nvSpPr>
          <p:cNvPr id="8" name="7 Rectángulo"/>
          <p:cNvSpPr/>
          <p:nvPr/>
        </p:nvSpPr>
        <p:spPr>
          <a:xfrm>
            <a:off x="357159" y="4149874"/>
            <a:ext cx="2143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AFIRMACIONES CLAVES: </a:t>
            </a:r>
            <a:endParaRPr lang="es-AR" dirty="0"/>
          </a:p>
        </p:txBody>
      </p:sp>
      <p:sp>
        <p:nvSpPr>
          <p:cNvPr id="9" name="8 Rectángulo"/>
          <p:cNvSpPr/>
          <p:nvPr/>
        </p:nvSpPr>
        <p:spPr>
          <a:xfrm>
            <a:off x="2755896" y="4160886"/>
            <a:ext cx="5745194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s-ES" sz="2000" b="1" i="1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Trabajaremos para </a:t>
            </a:r>
            <a:r>
              <a:rPr lang="es-ES" sz="2000" b="1" i="1" dirty="0" smtClean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resolver su problema… </a:t>
            </a:r>
            <a:endParaRPr lang="es-ES" sz="2000" b="1" i="1" dirty="0">
              <a:solidFill>
                <a:prstClr val="black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57158" y="5172030"/>
            <a:ext cx="15566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>
                <a:solidFill>
                  <a:prstClr val="black"/>
                </a:solidFill>
                <a:ea typeface="Times New Roman" pitchFamily="18" charset="0"/>
                <a:cs typeface="Calibri" pitchFamily="34" charset="0"/>
              </a:rPr>
              <a:t>DESTERRAR: </a:t>
            </a: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8.- FACILITACIÓN 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5720" y="1214422"/>
            <a:ext cx="3726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8.1.- 	LISTADO DE FORTALEZAS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85720" y="1785926"/>
            <a:ext cx="5435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8.2.- 	ESTUDIO DE LOS PROGRAMAS PUBLICOS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85720" y="3000372"/>
            <a:ext cx="8358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8.4.- 	VISITAS DE TRABAJO “CON SENTIDO MAYORISTA” AL DESTINATARIO</a:t>
            </a:r>
          </a:p>
          <a:p>
            <a:r>
              <a:rPr lang="es-ES_tradnl" sz="2000" b="1" dirty="0" smtClean="0"/>
              <a:t>	PÚBLICO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071942"/>
            <a:ext cx="26193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71942"/>
            <a:ext cx="277177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4071943"/>
            <a:ext cx="288365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285720" y="2285992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8.3.- 	ESPEJAMIENTO Y VINCULACIÓN ENTRE FORTALEZAS Y PROGRAMAS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9.- ANTICIPACIÓN PARA PREVENIR RIESGOS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21268" y="1500174"/>
            <a:ext cx="2650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9.1.- 	ANTICIPACIÓN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28596" y="3143248"/>
            <a:ext cx="4228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9.2.- 	PROYECCIÓN DE ESCENARIOS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00034" y="4857760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9.3.- 	GENERACIÓN DE ALTERNATIVAS </a:t>
            </a:r>
          </a:p>
        </p:txBody>
      </p:sp>
      <p:pic>
        <p:nvPicPr>
          <p:cNvPr id="6" name="5 Imagen" descr="Horizonte_by_depicapica (1).jpg"/>
          <p:cNvPicPr>
            <a:picLocks noChangeAspect="1"/>
          </p:cNvPicPr>
          <p:nvPr/>
        </p:nvPicPr>
        <p:blipFill>
          <a:blip r:embed="rId2"/>
          <a:srcRect r="35156" b="32291"/>
          <a:stretch>
            <a:fillRect/>
          </a:stretch>
        </p:blipFill>
        <p:spPr>
          <a:xfrm>
            <a:off x="3857620" y="1071546"/>
            <a:ext cx="2238757" cy="1753243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428728" y="5500702"/>
            <a:ext cx="8572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A</a:t>
            </a:r>
            <a:endParaRPr lang="es-AR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3000364" y="5500702"/>
            <a:ext cx="8572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B</a:t>
            </a:r>
            <a:endParaRPr lang="es-AR" sz="28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4714876" y="5500702"/>
            <a:ext cx="8572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C</a:t>
            </a:r>
            <a:endParaRPr lang="es-AR" sz="28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6357950" y="5500702"/>
            <a:ext cx="8572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/>
              <a:t>D</a:t>
            </a:r>
            <a:endParaRPr lang="es-AR" sz="28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28728" y="607220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(+) (-)</a:t>
            </a:r>
            <a:endParaRPr lang="es-AR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042277" y="607220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(+) (-)</a:t>
            </a:r>
            <a:endParaRPr lang="es-AR" sz="24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714876" y="607220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(+) (-)</a:t>
            </a:r>
            <a:endParaRPr lang="es-AR" sz="24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357950" y="607220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/>
              <a:t>(+) (-)</a:t>
            </a:r>
            <a:endParaRPr lang="es-AR" sz="2400" b="1" dirty="0"/>
          </a:p>
        </p:txBody>
      </p:sp>
      <p:sp>
        <p:nvSpPr>
          <p:cNvPr id="17" name="16 Triángulo isósceles"/>
          <p:cNvSpPr/>
          <p:nvPr/>
        </p:nvSpPr>
        <p:spPr>
          <a:xfrm rot="5582801">
            <a:off x="5775242" y="2511510"/>
            <a:ext cx="874488" cy="3280972"/>
          </a:xfrm>
          <a:prstGeom prst="triangl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10.- CARACTERISTICAS DESEABLES DE LOS APORTES 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1500174"/>
            <a:ext cx="3419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10.1.- 	COSTOS RAZONABLES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57158" y="2571744"/>
            <a:ext cx="29521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10.2.- 	TIEMPOS BREVES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7158" y="3500438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10.3.- 	COMPATIBILIDAD CON LO EXISTENTE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214818"/>
            <a:ext cx="2403354" cy="2038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11.- CONCLUSIONES 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7158" y="1142984"/>
            <a:ext cx="845135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s-ES_tradnl" sz="2000" b="1" dirty="0" smtClean="0"/>
              <a:t>EL DAÑO AMBIENTAL SUELE SER IRREPARABLE.</a:t>
            </a:r>
          </a:p>
          <a:p>
            <a:pPr marL="360363" indent="-360363">
              <a:buFont typeface="Wingdings" pitchFamily="2" charset="2"/>
              <a:buChar char="Ø"/>
            </a:pPr>
            <a:endParaRPr lang="es-ES_tradnl" sz="2000" b="1" dirty="0" smtClean="0"/>
          </a:p>
          <a:p>
            <a:pPr marL="360363" indent="-360363">
              <a:buFont typeface="Wingdings" pitchFamily="2" charset="2"/>
              <a:buChar char="Ø"/>
            </a:pPr>
            <a:r>
              <a:rPr lang="es-ES_tradnl" sz="2000" b="1" dirty="0" smtClean="0"/>
              <a:t>VIVIMOS EN UN PLANETA DE RIESGOS.</a:t>
            </a:r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/>
            <a:endParaRPr lang="es-ES_tradnl" sz="2000" b="1" dirty="0" smtClean="0"/>
          </a:p>
          <a:p>
            <a:pPr marL="360363" indent="-360363">
              <a:buFont typeface="Wingdings" pitchFamily="2" charset="2"/>
              <a:buChar char="Ø"/>
            </a:pPr>
            <a:endParaRPr lang="es-ES_tradnl" sz="2000" b="1" dirty="0" smtClean="0"/>
          </a:p>
          <a:p>
            <a:pPr marL="360363" indent="-360363">
              <a:buFont typeface="Wingdings" pitchFamily="2" charset="2"/>
              <a:buChar char="Ø"/>
            </a:pPr>
            <a:r>
              <a:rPr lang="es-ES_tradnl" sz="2000" b="1" dirty="0" smtClean="0"/>
              <a:t>LA PREVENCIÓN ES NO SÓLO NECESARIA, OPORTUNA Y MÁS ECONÓMICA.</a:t>
            </a:r>
          </a:p>
        </p:txBody>
      </p:sp>
      <p:pic>
        <p:nvPicPr>
          <p:cNvPr id="29698" name="Picture 2" descr="http://sustainabledevelopment.un.org/content/images/imagemain400_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428868"/>
            <a:ext cx="2143140" cy="277554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1357290" y="3571876"/>
            <a:ext cx="3500462" cy="1354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Know Risk</a:t>
            </a:r>
          </a:p>
          <a:p>
            <a:r>
              <a:rPr lang="en-US" dirty="0" smtClean="0">
                <a:solidFill>
                  <a:srgbClr val="008080"/>
                </a:solidFill>
              </a:rPr>
              <a:t>UNISDR, 2005</a:t>
            </a:r>
          </a:p>
          <a:p>
            <a:r>
              <a:rPr lang="en-US" dirty="0" smtClean="0">
                <a:solidFill>
                  <a:srgbClr val="008080"/>
                </a:solidFill>
              </a:rPr>
              <a:t>by: </a:t>
            </a:r>
            <a:r>
              <a:rPr lang="en-US" i="1" dirty="0" smtClean="0">
                <a:solidFill>
                  <a:srgbClr val="008080"/>
                </a:solidFill>
              </a:rPr>
              <a:t>United Nations Office for Disaster Risk Reduction (UNISDR)</a:t>
            </a:r>
            <a:endParaRPr lang="es-AR" dirty="0">
              <a:solidFill>
                <a:srgbClr val="008080"/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12.- COMPROMISO CON LAS GENERACIONES FUTURAS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4" name="3 Imagen" descr="ch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785926"/>
            <a:ext cx="2928958" cy="2438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28729" y="4357696"/>
            <a:ext cx="1031853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1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Máximo</a:t>
            </a:r>
            <a:endParaRPr lang="es-ES_tradnl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428861" y="4357696"/>
            <a:ext cx="1143008" cy="30777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s-ES_tradnl" sz="1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Lucrecia</a:t>
            </a:r>
            <a:endParaRPr lang="es-ES_tradnl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446464" y="4357696"/>
            <a:ext cx="10198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s-ES_tradnl" sz="1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s-ES_tradnl" sz="14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Nehuen</a:t>
            </a:r>
            <a:endParaRPr lang="es-ES_tradnl" sz="1400" b="1" i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429258" y="4357696"/>
            <a:ext cx="9428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s-ES_tradnl" sz="1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Urszula</a:t>
            </a:r>
            <a:endParaRPr lang="es-ES_tradnl" sz="1400" b="1" i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9" name="Picture 1" descr="C:\Users\Administrador\Pictures\ulit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714488"/>
            <a:ext cx="257176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9CD49-F018-4A93-A308-81DF39B7831D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4339" name="2 Rectángulo"/>
          <p:cNvSpPr>
            <a:spLocks noChangeArrowheads="1"/>
          </p:cNvSpPr>
          <p:nvPr/>
        </p:nvSpPr>
        <p:spPr bwMode="auto">
          <a:xfrm>
            <a:off x="0" y="180977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2800" dirty="0" smtClean="0">
                <a:solidFill>
                  <a:schemeClr val="bg1"/>
                </a:solidFill>
                <a:latin typeface="Tw Cen MT" pitchFamily="34" charset="0"/>
              </a:rPr>
              <a:t>1.- MOTORES Y CHASIS EN EL SECTOR PÚBLICO</a:t>
            </a:r>
            <a:endParaRPr lang="es-ES_tradnl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25606" name="5 Rectángulo"/>
          <p:cNvSpPr>
            <a:spLocks noChangeArrowheads="1"/>
          </p:cNvSpPr>
          <p:nvPr/>
        </p:nvSpPr>
        <p:spPr bwMode="auto">
          <a:xfrm>
            <a:off x="1071538" y="2357430"/>
            <a:ext cx="2643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b="1" dirty="0" smtClean="0">
                <a:cs typeface="Arial" pitchFamily="34" charset="0"/>
              </a:rPr>
              <a:t>NECESIDADES ACTUALES </a:t>
            </a:r>
            <a:endParaRPr lang="es-AR" b="1" dirty="0">
              <a:cs typeface="Arial" pitchFamily="34" charset="0"/>
            </a:endParaRPr>
          </a:p>
        </p:txBody>
      </p:sp>
      <p:sp>
        <p:nvSpPr>
          <p:cNvPr id="25607" name="6 Rectángulo"/>
          <p:cNvSpPr>
            <a:spLocks noChangeArrowheads="1"/>
          </p:cNvSpPr>
          <p:nvPr/>
        </p:nvSpPr>
        <p:spPr bwMode="auto">
          <a:xfrm>
            <a:off x="5500694" y="2285992"/>
            <a:ext cx="19697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 dirty="0" smtClean="0">
                <a:cs typeface="Arial" pitchFamily="34" charset="0"/>
              </a:rPr>
              <a:t>SOPORTE VIGENTE</a:t>
            </a:r>
            <a:endParaRPr lang="es-AR" b="1" dirty="0">
              <a:cs typeface="Arial" pitchFamily="34" charset="0"/>
            </a:endParaRPr>
          </a:p>
        </p:txBody>
      </p:sp>
      <p:sp>
        <p:nvSpPr>
          <p:cNvPr id="25608" name="7 Rectángulo"/>
          <p:cNvSpPr>
            <a:spLocks noChangeArrowheads="1"/>
          </p:cNvSpPr>
          <p:nvPr/>
        </p:nvSpPr>
        <p:spPr bwMode="auto">
          <a:xfrm>
            <a:off x="642910" y="1357298"/>
            <a:ext cx="77867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solidFill>
                  <a:srgbClr val="000000"/>
                </a:solidFill>
                <a:latin typeface="Tw Cen MT" pitchFamily="34" charset="0"/>
                <a:cs typeface="Arial" pitchFamily="34" charset="0"/>
              </a:rPr>
              <a:t>Paralelismo con el automovilismo </a:t>
            </a:r>
            <a:endParaRPr lang="es-ES_tradnl" sz="2800" b="1" dirty="0" smtClean="0">
              <a:solidFill>
                <a:srgbClr val="000000"/>
              </a:solidFill>
              <a:latin typeface="Tw Cen MT" pitchFamily="34" charset="0"/>
              <a:cs typeface="Arial" pitchFamily="34" charset="0"/>
            </a:endParaRPr>
          </a:p>
          <a:p>
            <a:pPr algn="ctr"/>
            <a:r>
              <a:rPr lang="es-ES_tradnl" sz="2000" b="1" dirty="0" smtClean="0">
                <a:solidFill>
                  <a:srgbClr val="000000"/>
                </a:solidFill>
                <a:latin typeface="Tw Cen MT" pitchFamily="34" charset="0"/>
                <a:cs typeface="Arial" pitchFamily="34" charset="0"/>
              </a:rPr>
              <a:t>(</a:t>
            </a:r>
            <a:r>
              <a:rPr lang="es-ES_tradnl" sz="2000" b="1" dirty="0">
                <a:solidFill>
                  <a:srgbClr val="000000"/>
                </a:solidFill>
                <a:latin typeface="Tw Cen MT" pitchFamily="34" charset="0"/>
                <a:cs typeface="Arial" pitchFamily="34" charset="0"/>
              </a:rPr>
              <a:t>sobre motores y chasis</a:t>
            </a:r>
            <a:r>
              <a:rPr lang="es-ES_tradnl" sz="2000" b="1" dirty="0" smtClean="0">
                <a:solidFill>
                  <a:srgbClr val="000000"/>
                </a:solidFill>
                <a:latin typeface="Tw Cen MT" pitchFamily="34" charset="0"/>
                <a:cs typeface="Arial" pitchFamily="34" charset="0"/>
              </a:rPr>
              <a:t>)</a:t>
            </a:r>
            <a:endParaRPr lang="es-ES_tradnl" sz="2000" b="1" dirty="0">
              <a:solidFill>
                <a:srgbClr val="000000"/>
              </a:solidFill>
              <a:latin typeface="Tw Cen MT" pitchFamily="34" charset="0"/>
              <a:cs typeface="Arial" pitchFamily="34" charset="0"/>
            </a:endParaRPr>
          </a:p>
        </p:txBody>
      </p:sp>
      <p:sp>
        <p:nvSpPr>
          <p:cNvPr id="25609" name="8 CuadroTexto"/>
          <p:cNvSpPr txBox="1">
            <a:spLocks noChangeArrowheads="1"/>
          </p:cNvSpPr>
          <p:nvPr/>
        </p:nvSpPr>
        <p:spPr bwMode="auto">
          <a:xfrm>
            <a:off x="1071538" y="2786058"/>
            <a:ext cx="37887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ES" dirty="0"/>
              <a:t>  Variadas y Urgentes</a:t>
            </a:r>
          </a:p>
          <a:p>
            <a:pPr>
              <a:buFont typeface="Wingdings" pitchFamily="2" charset="2"/>
              <a:buChar char="ü"/>
            </a:pPr>
            <a:r>
              <a:rPr lang="es-ES" dirty="0"/>
              <a:t>  Necesitan </a:t>
            </a:r>
            <a:r>
              <a:rPr lang="es-ES" dirty="0" smtClean="0"/>
              <a:t>respuestas creativas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  Ellas deben ser eficaces y eficientes</a:t>
            </a:r>
            <a:endParaRPr lang="es-AR" dirty="0"/>
          </a:p>
        </p:txBody>
      </p:sp>
      <p:sp>
        <p:nvSpPr>
          <p:cNvPr id="25610" name="9 CuadroTexto"/>
          <p:cNvSpPr txBox="1">
            <a:spLocks noChangeArrowheads="1"/>
          </p:cNvSpPr>
          <p:nvPr/>
        </p:nvSpPr>
        <p:spPr bwMode="auto">
          <a:xfrm>
            <a:off x="5286375" y="2643182"/>
            <a:ext cx="328615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s-ES" dirty="0"/>
              <a:t>  Carece de potencia</a:t>
            </a:r>
          </a:p>
          <a:p>
            <a:pPr>
              <a:buFontTx/>
              <a:buChar char="-"/>
            </a:pPr>
            <a:r>
              <a:rPr lang="es-ES" dirty="0"/>
              <a:t>  Carece de velocidad</a:t>
            </a:r>
          </a:p>
          <a:p>
            <a:pPr>
              <a:buFontTx/>
              <a:buChar char="-"/>
            </a:pPr>
            <a:r>
              <a:rPr lang="es-ES" dirty="0"/>
              <a:t>  Cumple objetivos en </a:t>
            </a:r>
            <a:r>
              <a:rPr lang="es-ES" dirty="0" smtClean="0"/>
              <a:t>el tiempo</a:t>
            </a:r>
            <a:endParaRPr lang="es-AR" dirty="0"/>
          </a:p>
        </p:txBody>
      </p:sp>
      <p:pic>
        <p:nvPicPr>
          <p:cNvPr id="13" name="Picture 5" descr="ANd9GcTkzSrwkgNwD5-YvGgynVbsDKUQ8yw4Z8a_OyYgWnBEh5JRF7Q&amp;t=1&amp;usg=__3HKWAM3SmD5g41iW6J3EVWP6xHs=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929066"/>
            <a:ext cx="2143140" cy="17545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38" name="Picture 2" descr="https://encrypted-tbn0.gstatic.com/images?q=tbn:ANd9GcTF8ToBZzxr4Wp6f0x_UkINLgNSbN4Ktsu338aemSkgS_ygN-NfxsZl7-E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000504"/>
            <a:ext cx="2643206" cy="17621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92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A85E9-6696-4632-A889-4647DC32E5BD}" type="slidenum">
              <a:rPr lang="es-AR" smtClean="0"/>
              <a:pPr/>
              <a:t>3</a:t>
            </a:fld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>
                <a:solidFill>
                  <a:schemeClr val="bg1"/>
                </a:solidFill>
                <a:latin typeface="Tw Cen MT" pitchFamily="34" charset="0"/>
              </a:rPr>
              <a:t>2.- CONCEPTO DE </a:t>
            </a: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AMBIENTE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6" name="5 Imagen" descr="complejidad ambient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500174"/>
            <a:ext cx="5961267" cy="3463979"/>
          </a:xfrm>
          <a:prstGeom prst="rect">
            <a:avLst/>
          </a:prstGeom>
        </p:spPr>
      </p:pic>
      <p:pic>
        <p:nvPicPr>
          <p:cNvPr id="7" name="6 Imagen" descr="panda 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1928802"/>
            <a:ext cx="2202672" cy="2643206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357158" y="1142984"/>
            <a:ext cx="8030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b="1" dirty="0" smtClean="0">
                <a:latin typeface="Tw Cen MT" pitchFamily="34" charset="0"/>
              </a:rPr>
              <a:t>REALIDAD AMBIENTAL ES MÁS QUE LA FLORA Y LA FAUNA </a:t>
            </a:r>
            <a:endParaRPr lang="es-AR" sz="2400" b="1" dirty="0">
              <a:latin typeface="Tw Cen MT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571604" y="5214950"/>
            <a:ext cx="1028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Tw Cen MT" pitchFamily="34" charset="0"/>
              </a:rPr>
              <a:t>PROPIA</a:t>
            </a:r>
            <a:endParaRPr lang="es-AR" sz="2000" b="1" dirty="0">
              <a:latin typeface="Tw Cen MT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52338" y="5214950"/>
            <a:ext cx="1684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Tw Cen MT" pitchFamily="34" charset="0"/>
              </a:rPr>
              <a:t>TRASLADADA</a:t>
            </a:r>
            <a:endParaRPr lang="es-AR" sz="2000" b="1" dirty="0">
              <a:latin typeface="Tw Cen MT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071934" y="5214950"/>
            <a:ext cx="20585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latin typeface="Tw Cen MT" pitchFamily="34" charset="0"/>
              </a:rPr>
              <a:t>INTERDISCIPLINA</a:t>
            </a:r>
            <a:endParaRPr lang="es-AR" sz="2000" b="1" dirty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0" y="109815"/>
            <a:ext cx="9144000" cy="954107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1" indent="-342900" algn="ctr" fontAlgn="base">
              <a:spcBef>
                <a:spcPct val="0"/>
              </a:spcBef>
              <a:spcAft>
                <a:spcPct val="0"/>
              </a:spcAft>
              <a:buClr>
                <a:srgbClr val="FFCC00"/>
              </a:buClr>
              <a:defRPr/>
            </a:pPr>
            <a:r>
              <a:rPr lang="es-ES_tradnl" sz="2800" dirty="0">
                <a:solidFill>
                  <a:schemeClr val="bg1"/>
                </a:solidFill>
                <a:latin typeface="Tw Cen MT" pitchFamily="34" charset="0"/>
              </a:rPr>
              <a:t>3</a:t>
            </a:r>
            <a:r>
              <a:rPr lang="es-ES_tradnl" sz="2800" dirty="0" smtClean="0">
                <a:solidFill>
                  <a:schemeClr val="bg1"/>
                </a:solidFill>
                <a:latin typeface="Tw Cen MT" pitchFamily="34" charset="0"/>
              </a:rPr>
              <a:t>.-  MULTICOMPETENCIALIDAD   e</a:t>
            </a:r>
          </a:p>
          <a:p>
            <a:pPr marL="0" lvl="1" indent="-342900" algn="ctr" fontAlgn="base">
              <a:spcBef>
                <a:spcPct val="0"/>
              </a:spcBef>
              <a:spcAft>
                <a:spcPct val="0"/>
              </a:spcAft>
              <a:buClr>
                <a:srgbClr val="FFCC00"/>
              </a:buClr>
              <a:defRPr/>
            </a:pPr>
            <a:r>
              <a:rPr lang="es-ES_tradnl" sz="2800" dirty="0" smtClean="0">
                <a:solidFill>
                  <a:schemeClr val="bg1"/>
                </a:solidFill>
                <a:latin typeface="Tw Cen MT" pitchFamily="34" charset="0"/>
              </a:rPr>
              <a:t> INTERDISCIPLINARIEDAD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214818"/>
            <a:ext cx="2643206" cy="197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 descr="SAyD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000372"/>
            <a:ext cx="3240428" cy="10001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8" name="Picture 2" descr="opds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2857496"/>
            <a:ext cx="2952310" cy="10811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15" name="14 CuadroTexto"/>
          <p:cNvSpPr txBox="1"/>
          <p:nvPr/>
        </p:nvSpPr>
        <p:spPr>
          <a:xfrm>
            <a:off x="357158" y="1857364"/>
            <a:ext cx="2767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3.1.- ESQUEMA CLÁSICO</a:t>
            </a:r>
            <a:endParaRPr lang="es-AR" sz="2000" b="1" dirty="0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86190"/>
            <a:ext cx="3071834" cy="2158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214422"/>
            <a:ext cx="386853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786190"/>
            <a:ext cx="392580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6F5A-24F0-42C8-83D9-195F7D326593}" type="slidenum">
              <a:rPr lang="es-AR" smtClean="0"/>
              <a:pPr/>
              <a:t>5</a:t>
            </a:fld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285720" y="357166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/>
              <a:t>3.2.- ESQUEMA DESEABLE  </a:t>
            </a:r>
          </a:p>
          <a:p>
            <a:r>
              <a:rPr lang="es-ES_tradnl" sz="2000" b="1" dirty="0" smtClean="0"/>
              <a:t>          VENTANILLAS MÚLTIPLES PARA RESOLVER LA COMPLEJIDAD DEL OBJETO</a:t>
            </a:r>
            <a:endParaRPr lang="es-AR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0" y="2643182"/>
            <a:ext cx="137883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es-ES_tradnl" sz="1600" b="1" dirty="0" smtClean="0"/>
              <a:t>AMBIENTE</a:t>
            </a:r>
          </a:p>
          <a:p>
            <a:pPr algn="ctr">
              <a:lnSpc>
                <a:spcPts val="1800"/>
              </a:lnSpc>
            </a:pPr>
            <a:r>
              <a:rPr lang="es-ES_tradnl" sz="1600" b="1" dirty="0" smtClean="0"/>
              <a:t>+</a:t>
            </a:r>
          </a:p>
          <a:p>
            <a:pPr algn="ctr">
              <a:lnSpc>
                <a:spcPts val="1800"/>
              </a:lnSpc>
            </a:pPr>
            <a:r>
              <a:rPr lang="es-ES_tradnl" sz="1600" b="1" dirty="0" smtClean="0"/>
              <a:t>ECOSISTEMAS</a:t>
            </a:r>
            <a:endParaRPr lang="es-AR" sz="1600" b="1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198" y="1428736"/>
            <a:ext cx="231618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8" name="27 Conector recto"/>
          <p:cNvCxnSpPr>
            <a:stCxn id="26" idx="0"/>
            <a:endCxn id="26" idx="2"/>
          </p:cNvCxnSpPr>
          <p:nvPr/>
        </p:nvCxnSpPr>
        <p:spPr>
          <a:xfrm rot="16200000" flipH="1">
            <a:off x="1676597" y="2357430"/>
            <a:ext cx="185738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rot="16200000" flipH="1">
            <a:off x="1964513" y="1750207"/>
            <a:ext cx="1428760" cy="135732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flipV="1">
            <a:off x="1928794" y="1785926"/>
            <a:ext cx="1500198" cy="10715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rot="10800000" flipV="1">
            <a:off x="3857620" y="3929066"/>
            <a:ext cx="1335773" cy="606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 de flecha"/>
          <p:cNvCxnSpPr/>
          <p:nvPr/>
        </p:nvCxnSpPr>
        <p:spPr>
          <a:xfrm rot="5400000" flipH="1" flipV="1">
            <a:off x="2142313" y="3285330"/>
            <a:ext cx="2857520" cy="158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3 Conector recto de flecha"/>
          <p:cNvCxnSpPr/>
          <p:nvPr/>
        </p:nvCxnSpPr>
        <p:spPr>
          <a:xfrm flipV="1">
            <a:off x="3152764" y="4286256"/>
            <a:ext cx="2633682" cy="952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4.- FUNCIONAMIENTOS ADMINISTRATIVOS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7" name="6 Imagen" descr="fil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214554"/>
            <a:ext cx="3000396" cy="204337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000636"/>
            <a:ext cx="1928826" cy="123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714488"/>
            <a:ext cx="3357554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785786" y="1857364"/>
            <a:ext cx="949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b="1" dirty="0" smtClean="0"/>
              <a:t>MINISTRO</a:t>
            </a:r>
            <a:endParaRPr lang="es-AR" sz="14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976358" y="2294745"/>
            <a:ext cx="952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 smtClean="0"/>
              <a:t>SECRETARÍA</a:t>
            </a:r>
            <a:endParaRPr lang="es-AR" sz="12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681405" y="2714620"/>
            <a:ext cx="1247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 smtClean="0"/>
              <a:t>SUB SECRETARÍA</a:t>
            </a:r>
            <a:endParaRPr lang="es-AR" sz="12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356562" y="3143248"/>
            <a:ext cx="9294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 smtClean="0"/>
              <a:t>DIRECCIÓN </a:t>
            </a:r>
            <a:endParaRPr lang="es-AR" sz="12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000100" y="3643314"/>
            <a:ext cx="1325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 smtClean="0"/>
              <a:t>DEPARTAMENTOS</a:t>
            </a:r>
            <a:endParaRPr lang="es-AR" sz="12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85786" y="4071943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 smtClean="0"/>
              <a:t>MESA DE ENTRADAS</a:t>
            </a:r>
            <a:endParaRPr lang="es-AR" sz="12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500306"/>
            <a:ext cx="1644822" cy="161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lavarrop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214554"/>
            <a:ext cx="2928950" cy="2928950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0" y="214290"/>
            <a:ext cx="9144000" cy="954107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5.- COMETIDOS PÚBLICOS vs. LOGÍSTICA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y PERSONAL DISPONIBLE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pic>
        <p:nvPicPr>
          <p:cNvPr id="6" name="5 Imagen" descr="ropa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500306"/>
            <a:ext cx="1428728" cy="245269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2357430"/>
            <a:ext cx="13049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3143240" y="1571612"/>
            <a:ext cx="2497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TEORÍA DE SISTEMAS </a:t>
            </a:r>
            <a:endParaRPr lang="es-AR" sz="2000" b="1" dirty="0"/>
          </a:p>
        </p:txBody>
      </p:sp>
      <p:cxnSp>
        <p:nvCxnSpPr>
          <p:cNvPr id="9" name="8 Conector recto"/>
          <p:cNvCxnSpPr/>
          <p:nvPr/>
        </p:nvCxnSpPr>
        <p:spPr>
          <a:xfrm>
            <a:off x="500034" y="5643578"/>
            <a:ext cx="792961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2786058"/>
            <a:ext cx="17430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11 Conector recto"/>
          <p:cNvCxnSpPr/>
          <p:nvPr/>
        </p:nvCxnSpPr>
        <p:spPr>
          <a:xfrm rot="5400000">
            <a:off x="357952" y="5643578"/>
            <a:ext cx="284958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3358348" y="5642784"/>
            <a:ext cx="284958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rot="5400000">
            <a:off x="6430182" y="5642784"/>
            <a:ext cx="284958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rot="5400000">
            <a:off x="8287570" y="5642784"/>
            <a:ext cx="284958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1142976" y="5857892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_tradnl" sz="1600" b="1" dirty="0" smtClean="0"/>
              <a:t> CARGA</a:t>
            </a:r>
          </a:p>
          <a:p>
            <a:pPr>
              <a:buFont typeface="Wingdings" pitchFamily="2" charset="2"/>
              <a:buChar char="§"/>
            </a:pPr>
            <a:r>
              <a:rPr lang="es-ES_tradnl" sz="1600" b="1" dirty="0" smtClean="0"/>
              <a:t> DEMANDA</a:t>
            </a:r>
            <a:endParaRPr lang="es-AR" sz="160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4143372" y="5929330"/>
            <a:ext cx="1817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ES_tradnl" sz="1600" b="1" dirty="0" smtClean="0"/>
              <a:t> PROCESAMIENTO</a:t>
            </a:r>
            <a:endParaRPr lang="es-AR" sz="1600" b="1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643702" y="5857892"/>
            <a:ext cx="19288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Wingdings" pitchFamily="2" charset="2"/>
              <a:buChar char="§"/>
            </a:pPr>
            <a:r>
              <a:rPr lang="es-ES_tradnl" sz="1600" b="1" dirty="0" smtClean="0"/>
              <a:t>RESULTADOS </a:t>
            </a:r>
          </a:p>
          <a:p>
            <a:pPr marL="179388" indent="-179388"/>
            <a:r>
              <a:rPr lang="es-ES_tradnl" sz="1600" b="1" dirty="0" smtClean="0"/>
              <a:t>	MENORES A LOS </a:t>
            </a:r>
          </a:p>
          <a:p>
            <a:pPr marL="179388" indent="-179388"/>
            <a:r>
              <a:rPr lang="es-ES_tradnl" sz="1600" b="1" dirty="0" smtClean="0"/>
              <a:t>	REQUERIDOS </a:t>
            </a:r>
            <a:endParaRPr lang="es-AR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14290"/>
            <a:ext cx="9144000" cy="523220"/>
          </a:xfrm>
          <a:prstGeom prst="rect">
            <a:avLst/>
          </a:prstGeom>
          <a:solidFill>
            <a:srgbClr val="1437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AR" sz="2800" dirty="0" smtClean="0">
                <a:solidFill>
                  <a:schemeClr val="bg1"/>
                </a:solidFill>
                <a:latin typeface="Tw Cen MT" pitchFamily="34" charset="0"/>
              </a:rPr>
              <a:t>6.- PROBLEMAS DEL SISTEMA UNIVERSITARIO</a:t>
            </a:r>
            <a:endParaRPr lang="es-AR" sz="280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85720" y="1214422"/>
            <a:ext cx="82153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6.1.- 	EXISTENCIA DE FORMATOS YA REALIZADOS PARA CUMPLIR ALGÚN </a:t>
            </a:r>
          </a:p>
          <a:p>
            <a:r>
              <a:rPr lang="es-ES_tradnl" sz="2000" b="1" dirty="0" smtClean="0"/>
              <a:t>	PROGRAMA QUE SE INTENTAN ADECUAR</a:t>
            </a:r>
            <a:endParaRPr lang="es-AR" sz="20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14818"/>
            <a:ext cx="2084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6.2.- 	TIEMPOS</a:t>
            </a:r>
            <a:endParaRPr lang="es-AR" sz="2000" b="1" dirty="0"/>
          </a:p>
        </p:txBody>
      </p:sp>
      <p:pic>
        <p:nvPicPr>
          <p:cNvPr id="5" name="4 Imagen" descr="carac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4786322"/>
            <a:ext cx="2675863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5 Imagen" descr="cheet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4786322"/>
            <a:ext cx="3496493" cy="1772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Imagen" descr="ENLATAD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182" y="2285992"/>
            <a:ext cx="1571636" cy="1042063"/>
          </a:xfrm>
          <a:prstGeom prst="rect">
            <a:avLst/>
          </a:prstGeom>
        </p:spPr>
      </p:pic>
      <p:pic>
        <p:nvPicPr>
          <p:cNvPr id="8" name="7 Imagen" descr="ENLATADO 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3042" y="2214554"/>
            <a:ext cx="1902735" cy="1185859"/>
          </a:xfrm>
          <a:prstGeom prst="rect">
            <a:avLst/>
          </a:prstGeom>
        </p:spPr>
      </p:pic>
      <p:pic>
        <p:nvPicPr>
          <p:cNvPr id="9" name="8 Imagen" descr="enlatado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3570" y="2285992"/>
            <a:ext cx="1428760" cy="10701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85720" y="571480"/>
            <a:ext cx="57229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6.3.- 	RIGIDEZ EN LA ATENCIÓN DE LA DEMANDA </a:t>
            </a:r>
          </a:p>
          <a:p>
            <a:r>
              <a:rPr lang="es-ES_tradnl" sz="2000" b="1" dirty="0" smtClean="0"/>
              <a:t>	DEL REQUIRENTE EXTERNO</a:t>
            </a:r>
            <a:endParaRPr lang="es-AR" sz="2000" b="1" dirty="0"/>
          </a:p>
        </p:txBody>
      </p:sp>
      <p:pic>
        <p:nvPicPr>
          <p:cNvPr id="9218" name="Picture 2" descr="acero para estructura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357430"/>
            <a:ext cx="3047988" cy="22859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https://encrypted-tbn1.gstatic.com/images?q=tbn:ANd9GcRziokZQxVWjgh4itH8DQ5yiSDbE34F7drJthHrGhI0VoQUcHABOtiNXWE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357430"/>
            <a:ext cx="3255841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0" y="6550247"/>
            <a:ext cx="9144000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dirty="0" smtClean="0">
                <a:solidFill>
                  <a:schemeClr val="tx2">
                    <a:lumMod val="50000"/>
                  </a:schemeClr>
                </a:solidFill>
              </a:rPr>
              <a:t>bibiloni@estudiodelaplaza.com.ar         		                                            		         www.estudiodelaplaza.com.ar  </a:t>
            </a:r>
            <a:endParaRPr lang="es-ES_tradnl" sz="1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372</Words>
  <Application>Microsoft Office PowerPoint</Application>
  <PresentationFormat>Presentación en pantalla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ExpeUEW7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ExpeUEW7</dc:creator>
  <cp:lastModifiedBy>Marina Colavini</cp:lastModifiedBy>
  <cp:revision>44</cp:revision>
  <dcterms:created xsi:type="dcterms:W3CDTF">2014-10-10T13:10:13Z</dcterms:created>
  <dcterms:modified xsi:type="dcterms:W3CDTF">2014-10-20T17:01:36Z</dcterms:modified>
</cp:coreProperties>
</file>